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54" d="100"/>
          <a:sy n="54" d="100"/>
        </p:scale>
        <p:origin x="26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3653A59-6FD1-8A4F-8AB0-DA4A6A9EFF36}" type="datetimeFigureOut">
              <a:rPr lang="it-IT" smtClean="0"/>
              <a:t>17/04/2023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508947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653A59-6FD1-8A4F-8AB0-DA4A6A9EFF36}" type="datetimeFigureOut">
              <a:rPr lang="it-IT" smtClean="0"/>
              <a:t>17/04/2023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369579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653A59-6FD1-8A4F-8AB0-DA4A6A9EFF36}" type="datetimeFigureOut">
              <a:rPr lang="it-IT" smtClean="0"/>
              <a:t>17/04/2023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256855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3653A59-6FD1-8A4F-8AB0-DA4A6A9EFF36}" type="datetimeFigureOut">
              <a:rPr lang="it-IT" smtClean="0"/>
              <a:t>17/04/2023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298879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3653A59-6FD1-8A4F-8AB0-DA4A6A9EFF36}" type="datetimeFigureOut">
              <a:rPr lang="it-IT" smtClean="0"/>
              <a:t>17/04/2023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129303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3653A59-6FD1-8A4F-8AB0-DA4A6A9EFF36}" type="datetimeFigureOut">
              <a:rPr lang="it-IT" smtClean="0"/>
              <a:t>17/04/2023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74726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2381" y="3618442"/>
            <a:ext cx="2901255" cy="53221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71863" y="3618442"/>
            <a:ext cx="2915543" cy="53221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3653A59-6FD1-8A4F-8AB0-DA4A6A9EFF36}" type="datetimeFigureOut">
              <a:rPr lang="it-IT" smtClean="0"/>
              <a:t>17/04/2023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99266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3653A59-6FD1-8A4F-8AB0-DA4A6A9EFF36}" type="datetimeFigureOut">
              <a:rPr lang="it-IT" smtClean="0"/>
              <a:t>17/04/2023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133812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53A59-6FD1-8A4F-8AB0-DA4A6A9EFF36}" type="datetimeFigureOut">
              <a:rPr lang="it-IT" smtClean="0"/>
              <a:t>17/04/2023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21701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3653A59-6FD1-8A4F-8AB0-DA4A6A9EFF36}" type="datetimeFigureOut">
              <a:rPr lang="it-IT" smtClean="0"/>
              <a:t>17/04/2023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266425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3653A59-6FD1-8A4F-8AB0-DA4A6A9EFF36}" type="datetimeFigureOut">
              <a:rPr lang="it-IT" smtClean="0"/>
              <a:t>17/04/2023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DC66B86-0B1C-C241-9251-A438A5CDBBDB}" type="slidenum">
              <a:rPr lang="it-IT" smtClean="0"/>
              <a:t>‹N›</a:t>
            </a:fld>
            <a:endParaRPr lang="it-IT"/>
          </a:p>
        </p:txBody>
      </p:sp>
    </p:spTree>
    <p:extLst>
      <p:ext uri="{BB962C8B-B14F-4D97-AF65-F5344CB8AC3E}">
        <p14:creationId xmlns:p14="http://schemas.microsoft.com/office/powerpoint/2010/main" val="46035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653A59-6FD1-8A4F-8AB0-DA4A6A9EFF36}" type="datetimeFigureOut">
              <a:rPr lang="it-IT" smtClean="0"/>
              <a:t>17/04/2023</a:t>
            </a:fld>
            <a:endParaRPr lang="it-IT"/>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DC66B86-0B1C-C241-9251-A438A5CDBBDB}" type="slidenum">
              <a:rPr lang="it-IT" smtClean="0"/>
              <a:t>‹N›</a:t>
            </a:fld>
            <a:endParaRPr lang="it-IT"/>
          </a:p>
        </p:txBody>
      </p:sp>
    </p:spTree>
    <p:extLst>
      <p:ext uri="{BB962C8B-B14F-4D97-AF65-F5344CB8AC3E}">
        <p14:creationId xmlns:p14="http://schemas.microsoft.com/office/powerpoint/2010/main" val="181822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BE2E3F3-4F05-6BCB-4F27-13CFDA7EFBDB}"/>
              </a:ext>
            </a:extLst>
          </p:cNvPr>
          <p:cNvSpPr txBox="1"/>
          <p:nvPr/>
        </p:nvSpPr>
        <p:spPr>
          <a:xfrm>
            <a:off x="275098" y="1378233"/>
            <a:ext cx="6191250" cy="8032968"/>
          </a:xfrm>
          <a:prstGeom prst="rect">
            <a:avLst/>
          </a:prstGeom>
          <a:noFill/>
        </p:spPr>
        <p:txBody>
          <a:bodyPr wrap="square">
            <a:spAutoFit/>
          </a:bodyPr>
          <a:lstStyle/>
          <a:p>
            <a:pPr algn="ctr"/>
            <a:r>
              <a:rPr lang="it-IT" sz="1600" b="1" dirty="0">
                <a:solidFill>
                  <a:srgbClr val="000000"/>
                </a:solidFill>
                <a:effectLst/>
                <a:latin typeface="OpenDyslexic" pitchFamily="2" charset="77"/>
                <a:ea typeface="Calibri" panose="020F0502020204030204" pitchFamily="34" charset="0"/>
                <a:cs typeface="Times New Roman" panose="02020603050405020304" pitchFamily="18" charset="0"/>
              </a:rPr>
              <a:t>IL GIOCO</a:t>
            </a:r>
          </a:p>
          <a:p>
            <a:pPr algn="ctr"/>
            <a:endParaRPr lang="it-IT" sz="1600" b="1" dirty="0">
              <a:solidFill>
                <a:srgbClr val="000000"/>
              </a:solidFill>
              <a:effectLst/>
              <a:latin typeface="OpenDyslexic" pitchFamily="2" charset="77"/>
              <a:ea typeface="Calibri" panose="020F0502020204030204" pitchFamily="34" charset="0"/>
              <a:cs typeface="Times New Roman" panose="02020603050405020304" pitchFamily="18" charset="0"/>
            </a:endParaRPr>
          </a:p>
          <a:p>
            <a:pPr algn="ctr"/>
            <a:r>
              <a:rPr lang="it-IT" sz="1600" b="1" dirty="0">
                <a:effectLst/>
                <a:latin typeface="OpenDyslexic" pitchFamily="2" charset="77"/>
                <a:ea typeface="Calibri" panose="020F0502020204030204" pitchFamily="34" charset="0"/>
                <a:cs typeface="Times New Roman" panose="02020603050405020304" pitchFamily="18" charset="0"/>
              </a:rPr>
              <a:t>IN VIAGGIO LUNGO L’ANTICA VIA DEL MARMO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400" dirty="0">
                <a:effectLst/>
                <a:latin typeface="OpenDyslexic" pitchFamily="2" charset="77"/>
                <a:ea typeface="Calibri" panose="020F0502020204030204" pitchFamily="34" charset="0"/>
                <a:cs typeface="Times New Roman" panose="02020603050405020304" pitchFamily="18" charset="0"/>
              </a:rPr>
              <a:t> </a:t>
            </a:r>
          </a:p>
          <a:p>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dirty="0">
                <a:effectLst/>
                <a:latin typeface="OpenDyslexic" pitchFamily="2" charset="77"/>
                <a:ea typeface="Calibri" panose="020F0502020204030204" pitchFamily="34" charset="0"/>
                <a:cs typeface="Times New Roman" panose="02020603050405020304" pitchFamily="18" charset="0"/>
              </a:rPr>
              <a:t>Trasforma la “Mappa dell’antica Via del Marmo” in una plancia di gioco!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dirty="0">
                <a:effectLst/>
                <a:latin typeface="OpenDyslexic" pitchFamily="2" charset="77"/>
                <a:ea typeface="Calibri" panose="020F0502020204030204" pitchFamily="34" charset="0"/>
                <a:cs typeface="Times New Roman" panose="02020603050405020304" pitchFamily="18" charset="0"/>
              </a:rPr>
              <a:t>Qui trovi le carte da stampare e il dado da costruire. Una volta preparato il materiale e letto il regolamento sarai pronto per </a:t>
            </a:r>
            <a:r>
              <a:rPr lang="it-IT" sz="1100" i="1" dirty="0">
                <a:effectLst/>
                <a:latin typeface="OpenDyslexic" pitchFamily="2" charset="77"/>
                <a:ea typeface="Calibri" panose="020F0502020204030204" pitchFamily="34" charset="0"/>
                <a:cs typeface="Times New Roman" panose="02020603050405020304" pitchFamily="18" charset="0"/>
              </a:rPr>
              <a:t>navigare</a:t>
            </a:r>
            <a:r>
              <a:rPr lang="it-IT" sz="1100" dirty="0">
                <a:effectLst/>
                <a:latin typeface="OpenDyslexic" pitchFamily="2" charset="77"/>
                <a:ea typeface="Calibri" panose="020F0502020204030204" pitchFamily="34" charset="0"/>
                <a:cs typeface="Times New Roman" panose="02020603050405020304" pitchFamily="18" charset="0"/>
              </a:rPr>
              <a:t> nel passato.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dirty="0">
                <a:effectLst/>
                <a:latin typeface="OpenDyslexic" pitchFamily="2" charset="77"/>
                <a:ea typeface="Calibri" panose="020F0502020204030204" pitchFamily="34" charset="0"/>
                <a:cs typeface="Times New Roman" panose="02020603050405020304" pitchFamily="18" charset="0"/>
              </a:rPr>
              <a:t> </a:t>
            </a: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b="1" u="sng" dirty="0">
                <a:effectLst/>
                <a:latin typeface="OpenDyslexic" pitchFamily="2" charset="77"/>
                <a:ea typeface="Calibri" panose="020F0502020204030204" pitchFamily="34" charset="0"/>
                <a:cs typeface="Times New Roman" panose="02020603050405020304" pitchFamily="18" charset="0"/>
              </a:rPr>
              <a:t>SCOPO DEL GIOCO:</a:t>
            </a:r>
            <a:r>
              <a:rPr lang="it-IT" sz="1100" dirty="0">
                <a:effectLst/>
                <a:latin typeface="OpenDyslexic" pitchFamily="2" charset="77"/>
                <a:ea typeface="Calibri" panose="020F0502020204030204" pitchFamily="34" charset="0"/>
                <a:cs typeface="Times New Roman" panose="02020603050405020304" pitchFamily="18" charset="0"/>
              </a:rPr>
              <a:t> ottenere tutte e 5 le carte storiche.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b="1" dirty="0">
                <a:effectLst/>
                <a:latin typeface="OpenDyslexic" pitchFamily="2" charset="77"/>
                <a:ea typeface="Calibri" panose="020F0502020204030204" pitchFamily="34" charset="0"/>
                <a:cs typeface="Times New Roman" panose="02020603050405020304" pitchFamily="18" charset="0"/>
              </a:rPr>
              <a:t> </a:t>
            </a: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b="1" u="sng" dirty="0">
                <a:effectLst/>
                <a:latin typeface="OpenDyslexic" pitchFamily="2" charset="77"/>
                <a:ea typeface="Calibri" panose="020F0502020204030204" pitchFamily="34" charset="0"/>
                <a:cs typeface="Times New Roman" panose="02020603050405020304" pitchFamily="18" charset="0"/>
              </a:rPr>
              <a:t>CHI GIOCA</a:t>
            </a:r>
            <a:r>
              <a:rPr lang="it-IT" sz="1100" b="1" dirty="0">
                <a:effectLst/>
                <a:latin typeface="OpenDyslexic" pitchFamily="2" charset="77"/>
                <a:ea typeface="Calibri" panose="020F0502020204030204" pitchFamily="34" charset="0"/>
                <a:cs typeface="Times New Roman" panose="02020603050405020304" pitchFamily="18" charset="0"/>
              </a:rPr>
              <a:t>:</a:t>
            </a:r>
            <a:r>
              <a:rPr lang="it-IT" sz="1100" dirty="0">
                <a:effectLst/>
                <a:latin typeface="OpenDyslexic" pitchFamily="2" charset="77"/>
                <a:ea typeface="Calibri" panose="020F0502020204030204" pitchFamily="34" charset="0"/>
                <a:cs typeface="Times New Roman" panose="02020603050405020304" pitchFamily="18" charset="0"/>
              </a:rPr>
              <a:t> da 2 giocatori; dai 5 anni d’età.</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dirty="0">
                <a:effectLst/>
                <a:latin typeface="OpenDyslexic" pitchFamily="2" charset="77"/>
                <a:ea typeface="Calibri" panose="020F0502020204030204" pitchFamily="34" charset="0"/>
                <a:cs typeface="Times New Roman" panose="02020603050405020304" pitchFamily="18" charset="0"/>
              </a:rPr>
              <a:t> </a:t>
            </a: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b="1" u="sng" dirty="0">
                <a:effectLst/>
                <a:latin typeface="OpenDyslexic" pitchFamily="2" charset="77"/>
                <a:ea typeface="Calibri" panose="020F0502020204030204" pitchFamily="34" charset="0"/>
                <a:cs typeface="Times New Roman" panose="02020603050405020304" pitchFamily="18" charset="0"/>
              </a:rPr>
              <a:t>PRIMA DI GIOCARE:</a:t>
            </a: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it-IT" sz="1100" dirty="0">
                <a:effectLst/>
                <a:latin typeface="OpenDyslexic" pitchFamily="2" charset="77"/>
                <a:ea typeface="Calibri" panose="020F0502020204030204" pitchFamily="34" charset="0"/>
                <a:cs typeface="Times New Roman" panose="02020603050405020304" pitchFamily="18" charset="0"/>
              </a:rPr>
              <a:t>stampare* il </a:t>
            </a:r>
            <a:r>
              <a:rPr lang="it-IT" sz="1100" b="1" i="1" dirty="0">
                <a:effectLst/>
                <a:latin typeface="OpenDyslexic" pitchFamily="2" charset="77"/>
                <a:ea typeface="Calibri" panose="020F0502020204030204" pitchFamily="34" charset="0"/>
                <a:cs typeface="Times New Roman" panose="02020603050405020304" pitchFamily="18" charset="0"/>
              </a:rPr>
              <a:t>dado</a:t>
            </a:r>
            <a:r>
              <a:rPr lang="it-IT" sz="1100" dirty="0">
                <a:effectLst/>
                <a:latin typeface="OpenDyslexic" pitchFamily="2" charset="77"/>
                <a:ea typeface="Calibri" panose="020F0502020204030204" pitchFamily="34" charset="0"/>
                <a:cs typeface="Times New Roman" panose="02020603050405020304" pitchFamily="18" charset="0"/>
              </a:rPr>
              <a:t> e costruirlo seguendo le istruzioni;</a:t>
            </a: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it-IT" sz="1100" dirty="0">
                <a:effectLst/>
                <a:latin typeface="OpenDyslexic" pitchFamily="2" charset="77"/>
                <a:ea typeface="Calibri" panose="020F0502020204030204" pitchFamily="34" charset="0"/>
                <a:cs typeface="Times New Roman" panose="02020603050405020304" pitchFamily="18" charset="0"/>
              </a:rPr>
              <a:t>stampare* e ritagliare le 5 </a:t>
            </a:r>
            <a:r>
              <a:rPr lang="it-IT" sz="1100" b="1" i="1" dirty="0">
                <a:effectLst/>
                <a:latin typeface="OpenDyslexic" pitchFamily="2" charset="77"/>
                <a:ea typeface="Calibri" panose="020F0502020204030204" pitchFamily="34" charset="0"/>
                <a:cs typeface="Times New Roman" panose="02020603050405020304" pitchFamily="18" charset="0"/>
              </a:rPr>
              <a:t>carte storiche</a:t>
            </a:r>
            <a:r>
              <a:rPr lang="it-IT" sz="1100" i="1" dirty="0">
                <a:effectLst/>
                <a:latin typeface="OpenDyslexic" pitchFamily="2" charset="77"/>
                <a:ea typeface="Calibri" panose="020F0502020204030204" pitchFamily="34" charset="0"/>
                <a:cs typeface="Times New Roman" panose="02020603050405020304" pitchFamily="18" charset="0"/>
              </a:rPr>
              <a:t>,</a:t>
            </a:r>
            <a:r>
              <a:rPr lang="it-IT" sz="1100" dirty="0">
                <a:effectLst/>
                <a:latin typeface="OpenDyslexic" pitchFamily="2" charset="77"/>
                <a:ea typeface="Calibri" panose="020F0502020204030204" pitchFamily="34" charset="0"/>
                <a:cs typeface="Times New Roman" panose="02020603050405020304" pitchFamily="18" charset="0"/>
              </a:rPr>
              <a:t> facendone tante copie quanti sono i giocatori; </a:t>
            </a: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it-IT" sz="1100" dirty="0">
                <a:effectLst/>
                <a:latin typeface="OpenDyslexic" pitchFamily="2" charset="77"/>
                <a:ea typeface="Calibri" panose="020F0502020204030204" pitchFamily="34" charset="0"/>
                <a:cs typeface="Times New Roman" panose="02020603050405020304" pitchFamily="18" charset="0"/>
              </a:rPr>
              <a:t>stampare* e ritagliare le </a:t>
            </a:r>
            <a:r>
              <a:rPr lang="it-IT" sz="1100" b="1" i="1" dirty="0">
                <a:effectLst/>
                <a:latin typeface="OpenDyslexic" pitchFamily="2" charset="77"/>
                <a:ea typeface="Calibri" panose="020F0502020204030204" pitchFamily="34" charset="0"/>
                <a:cs typeface="Times New Roman" panose="02020603050405020304" pitchFamily="18" charset="0"/>
              </a:rPr>
              <a:t>carte oggetto</a:t>
            </a:r>
            <a:r>
              <a:rPr lang="it-IT" sz="1100" dirty="0">
                <a:effectLst/>
                <a:latin typeface="OpenDyslexic" pitchFamily="2" charset="77"/>
                <a:ea typeface="Calibri" panose="020F0502020204030204" pitchFamily="34" charset="0"/>
                <a:cs typeface="Times New Roman" panose="02020603050405020304" pitchFamily="18" charset="0"/>
              </a:rPr>
              <a:t> (15): sono 5 carte riportanti elementi collegati alla via d’acqua (da stampare in doppia copia) e 5 carte animale; disponetele capovolte accanto alla mappa in file ordinate; NB: decidete voi se giocare utilizzando tutte le 15 carte oppure semplificare il gioco eliminando le carte animale;</a:t>
            </a: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it-IT" sz="1100" dirty="0">
                <a:effectLst/>
                <a:latin typeface="OpenDyslexic" pitchFamily="2" charset="77"/>
                <a:ea typeface="Calibri" panose="020F0502020204030204" pitchFamily="34" charset="0"/>
                <a:cs typeface="Times New Roman" panose="02020603050405020304" pitchFamily="18" charset="0"/>
              </a:rPr>
              <a:t>stampare* le 12 </a:t>
            </a:r>
            <a:r>
              <a:rPr lang="it-IT" sz="1100" b="1" i="1" dirty="0">
                <a:effectLst/>
                <a:latin typeface="OpenDyslexic" pitchFamily="2" charset="77"/>
                <a:ea typeface="Calibri" panose="020F0502020204030204" pitchFamily="34" charset="0"/>
                <a:cs typeface="Times New Roman" panose="02020603050405020304" pitchFamily="18" charset="0"/>
              </a:rPr>
              <a:t>carte imprevisto</a:t>
            </a:r>
            <a:r>
              <a:rPr lang="it-IT" sz="1100" dirty="0">
                <a:effectLst/>
                <a:latin typeface="OpenDyslexic" pitchFamily="2" charset="77"/>
                <a:ea typeface="Calibri" panose="020F0502020204030204" pitchFamily="34" charset="0"/>
                <a:cs typeface="Times New Roman" panose="02020603050405020304" pitchFamily="18" charset="0"/>
              </a:rPr>
              <a:t>;</a:t>
            </a: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it-IT" sz="1100" dirty="0">
                <a:effectLst/>
                <a:latin typeface="OpenDyslexic" pitchFamily="2" charset="77"/>
                <a:ea typeface="Calibri" panose="020F0502020204030204" pitchFamily="34" charset="0"/>
                <a:cs typeface="Times New Roman" panose="02020603050405020304" pitchFamily="18" charset="0"/>
              </a:rPr>
              <a:t>stampare* il </a:t>
            </a:r>
            <a:r>
              <a:rPr lang="it-IT" sz="1100" dirty="0">
                <a:latin typeface="OpenDyslexic" pitchFamily="2" charset="77"/>
                <a:ea typeface="Calibri" panose="020F0502020204030204" pitchFamily="34" charset="0"/>
                <a:cs typeface="Times New Roman" panose="02020603050405020304" pitchFamily="18" charset="0"/>
              </a:rPr>
              <a:t>f</a:t>
            </a:r>
            <a:r>
              <a:rPr lang="it-IT" sz="1100" dirty="0">
                <a:effectLst/>
                <a:latin typeface="OpenDyslexic" pitchFamily="2" charset="77"/>
                <a:ea typeface="Calibri" panose="020F0502020204030204" pitchFamily="34" charset="0"/>
                <a:cs typeface="Times New Roman" panose="02020603050405020304" pitchFamily="18" charset="0"/>
              </a:rPr>
              <a:t>oglio con le </a:t>
            </a:r>
            <a:r>
              <a:rPr lang="it-IT" sz="1100" b="1" i="1" dirty="0">
                <a:effectLst/>
                <a:latin typeface="OpenDyslexic" pitchFamily="2" charset="77"/>
                <a:ea typeface="Calibri" panose="020F0502020204030204" pitchFamily="34" charset="0"/>
                <a:cs typeface="Times New Roman" panose="02020603050405020304" pitchFamily="18" charset="0"/>
              </a:rPr>
              <a:t>domande;</a:t>
            </a: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it-IT" sz="1100" dirty="0">
                <a:effectLst/>
                <a:latin typeface="OpenDyslexic" pitchFamily="2" charset="77"/>
                <a:ea typeface="Calibri" panose="020F0502020204030204" pitchFamily="34" charset="0"/>
                <a:cs typeface="Times New Roman" panose="02020603050405020304" pitchFamily="18" charset="0"/>
              </a:rPr>
              <a:t>procurarsi tanti sassolini (della grandezza di un piccolo fagiolo) quanti sono i giocatori: saranno le vostre </a:t>
            </a:r>
            <a:r>
              <a:rPr lang="it-IT" sz="1100" b="1" i="1" dirty="0">
                <a:effectLst/>
                <a:latin typeface="OpenDyslexic" pitchFamily="2" charset="77"/>
                <a:ea typeface="Calibri" panose="020F0502020204030204" pitchFamily="34" charset="0"/>
                <a:cs typeface="Times New Roman" panose="02020603050405020304" pitchFamily="18" charset="0"/>
              </a:rPr>
              <a:t>pedine</a:t>
            </a:r>
            <a:r>
              <a:rPr lang="it-IT" sz="1100" dirty="0">
                <a:effectLst/>
                <a:latin typeface="OpenDyslexic" pitchFamily="2" charset="77"/>
                <a:ea typeface="Calibri" panose="020F0502020204030204" pitchFamily="34" charset="0"/>
                <a:cs typeface="Times New Roman" panose="02020603050405020304" pitchFamily="18" charset="0"/>
              </a:rPr>
              <a:t> (potete anche colorarli con le tempere per riconoscerli meglio).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it-IT" sz="1100" dirty="0">
                <a:effectLst/>
                <a:latin typeface="OpenDyslexic" pitchFamily="2" charset="77"/>
                <a:ea typeface="Calibri" panose="020F0502020204030204" pitchFamily="34" charset="0"/>
                <a:cs typeface="Times New Roman" panose="02020603050405020304" pitchFamily="18" charset="0"/>
              </a:rPr>
              <a:t> </a:t>
            </a:r>
          </a:p>
          <a:p>
            <a:pPr marL="457200"/>
            <a:endParaRPr lang="it-IT" sz="1100" dirty="0">
              <a:latin typeface="OpenDyslexic" pitchFamily="2" charset="77"/>
              <a:ea typeface="Calibri" panose="020F0502020204030204" pitchFamily="34" charset="0"/>
              <a:cs typeface="Times New Roman" panose="02020603050405020304" pitchFamily="18" charset="0"/>
            </a:endParaRPr>
          </a:p>
          <a:p>
            <a:pPr marL="45720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it-IT" sz="1100" i="1" dirty="0">
                <a:effectLst/>
                <a:latin typeface="OpenDyslexic" pitchFamily="2" charset="77"/>
                <a:ea typeface="Calibri" panose="020F0502020204030204" pitchFamily="34" charset="0"/>
                <a:cs typeface="Times New Roman" panose="02020603050405020304" pitchFamily="18" charset="0"/>
              </a:rPr>
              <a:t>* Consiglio: stampate il dado, le carte storiche, le carte imprevisto e le domande su fogli bianchi di cartoncino in modo che siano resistenti all’usura. Stampate invece le 15 carte oggetto su fogli di carta bianca leggera, ritagliatele, e solo successivamente incollatele a un cartoncino (meglio se colorato): è importante che queste carte siano tutte uguali e che, una volta capovolte, non sia visibile il disegno in trasparenza.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6" name="Gruppo 5">
            <a:extLst>
              <a:ext uri="{FF2B5EF4-FFF2-40B4-BE49-F238E27FC236}">
                <a16:creationId xmlns:a16="http://schemas.microsoft.com/office/drawing/2014/main" id="{2A647EA7-0875-9282-55CD-12B5E2F3F599}"/>
              </a:ext>
            </a:extLst>
          </p:cNvPr>
          <p:cNvGrpSpPr/>
          <p:nvPr/>
        </p:nvGrpSpPr>
        <p:grpSpPr>
          <a:xfrm>
            <a:off x="1" y="144076"/>
            <a:ext cx="6858000" cy="628014"/>
            <a:chOff x="0" y="0"/>
            <a:chExt cx="7071340" cy="658754"/>
          </a:xfrm>
        </p:grpSpPr>
        <p:pic>
          <p:nvPicPr>
            <p:cNvPr id="7" name="Immagine 6">
              <a:extLst>
                <a:ext uri="{FF2B5EF4-FFF2-40B4-BE49-F238E27FC236}">
                  <a16:creationId xmlns:a16="http://schemas.microsoft.com/office/drawing/2014/main" id="{9343EEB4-5C6D-CEC3-A743-7C2CEED21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6365855" y="0"/>
              <a:ext cx="705485" cy="600710"/>
            </a:xfrm>
            <a:prstGeom prst="rect">
              <a:avLst/>
            </a:prstGeom>
          </p:spPr>
        </p:pic>
        <p:grpSp>
          <p:nvGrpSpPr>
            <p:cNvPr id="8" name="Gruppo 7">
              <a:extLst>
                <a:ext uri="{FF2B5EF4-FFF2-40B4-BE49-F238E27FC236}">
                  <a16:creationId xmlns:a16="http://schemas.microsoft.com/office/drawing/2014/main" id="{89FF8DC1-532D-84A7-6887-D685DF2586BD}"/>
                </a:ext>
              </a:extLst>
            </p:cNvPr>
            <p:cNvGrpSpPr/>
            <p:nvPr/>
          </p:nvGrpSpPr>
          <p:grpSpPr>
            <a:xfrm>
              <a:off x="0" y="81539"/>
              <a:ext cx="6330873" cy="577215"/>
              <a:chOff x="0" y="0"/>
              <a:chExt cx="6330873" cy="577215"/>
            </a:xfrm>
          </p:grpSpPr>
          <p:pic>
            <p:nvPicPr>
              <p:cNvPr id="9" name="Immagine 8">
                <a:extLst>
                  <a:ext uri="{FF2B5EF4-FFF2-40B4-BE49-F238E27FC236}">
                    <a16:creationId xmlns:a16="http://schemas.microsoft.com/office/drawing/2014/main" id="{8C23582E-8D49-F6FA-8E88-B4B006C9F0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959" y="5825"/>
                <a:ext cx="2136775" cy="401320"/>
              </a:xfrm>
              <a:prstGeom prst="rect">
                <a:avLst/>
              </a:prstGeom>
            </p:spPr>
          </p:pic>
          <p:pic>
            <p:nvPicPr>
              <p:cNvPr id="10" name="Immagine 9">
                <a:extLst>
                  <a:ext uri="{FF2B5EF4-FFF2-40B4-BE49-F238E27FC236}">
                    <a16:creationId xmlns:a16="http://schemas.microsoft.com/office/drawing/2014/main" id="{C5D50409-63A6-9F85-784F-DD7D7A4928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7473"/>
                <a:ext cx="583565" cy="529590"/>
              </a:xfrm>
              <a:prstGeom prst="rect">
                <a:avLst/>
              </a:prstGeom>
            </p:spPr>
          </p:pic>
          <p:pic>
            <p:nvPicPr>
              <p:cNvPr id="11" name="Immagine 10">
                <a:extLst>
                  <a:ext uri="{FF2B5EF4-FFF2-40B4-BE49-F238E27FC236}">
                    <a16:creationId xmlns:a16="http://schemas.microsoft.com/office/drawing/2014/main" id="{EF7CC7CE-9AB6-5D7C-8D5D-359B19444B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93641" y="122309"/>
                <a:ext cx="2582545" cy="267335"/>
              </a:xfrm>
              <a:prstGeom prst="rect">
                <a:avLst/>
              </a:prstGeom>
            </p:spPr>
          </p:pic>
          <p:pic>
            <p:nvPicPr>
              <p:cNvPr id="12" name="Immagine 11">
                <a:extLst>
                  <a:ext uri="{FF2B5EF4-FFF2-40B4-BE49-F238E27FC236}">
                    <a16:creationId xmlns:a16="http://schemas.microsoft.com/office/drawing/2014/main" id="{6CB86FA2-B3B0-87E6-495E-8198F396AF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5719368" y="0"/>
                <a:ext cx="611505" cy="577215"/>
              </a:xfrm>
              <a:prstGeom prst="rect">
                <a:avLst/>
              </a:prstGeom>
            </p:spPr>
          </p:pic>
        </p:grpSp>
      </p:grpSp>
    </p:spTree>
    <p:extLst>
      <p:ext uri="{BB962C8B-B14F-4D97-AF65-F5344CB8AC3E}">
        <p14:creationId xmlns:p14="http://schemas.microsoft.com/office/powerpoint/2010/main" val="210729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a:extLst>
              <a:ext uri="{FF2B5EF4-FFF2-40B4-BE49-F238E27FC236}">
                <a16:creationId xmlns:a16="http://schemas.microsoft.com/office/drawing/2014/main" id="{A771AF72-D233-3FBC-DD42-AD4071C7DBFE}"/>
              </a:ext>
            </a:extLst>
          </p:cNvPr>
          <p:cNvGrpSpPr/>
          <p:nvPr/>
        </p:nvGrpSpPr>
        <p:grpSpPr>
          <a:xfrm>
            <a:off x="1" y="9115742"/>
            <a:ext cx="6724650" cy="618808"/>
            <a:chOff x="0" y="0"/>
            <a:chExt cx="7071340" cy="658754"/>
          </a:xfrm>
        </p:grpSpPr>
        <p:pic>
          <p:nvPicPr>
            <p:cNvPr id="3" name="Immagine 2">
              <a:extLst>
                <a:ext uri="{FF2B5EF4-FFF2-40B4-BE49-F238E27FC236}">
                  <a16:creationId xmlns:a16="http://schemas.microsoft.com/office/drawing/2014/main" id="{8C3986FA-9885-26E0-5CBC-84BB83BFD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6365855" y="0"/>
              <a:ext cx="705485" cy="600710"/>
            </a:xfrm>
            <a:prstGeom prst="rect">
              <a:avLst/>
            </a:prstGeom>
          </p:spPr>
        </p:pic>
        <p:grpSp>
          <p:nvGrpSpPr>
            <p:cNvPr id="4" name="Gruppo 3">
              <a:extLst>
                <a:ext uri="{FF2B5EF4-FFF2-40B4-BE49-F238E27FC236}">
                  <a16:creationId xmlns:a16="http://schemas.microsoft.com/office/drawing/2014/main" id="{616D228E-B20A-C234-129C-6F1DEB6CB87E}"/>
                </a:ext>
              </a:extLst>
            </p:cNvPr>
            <p:cNvGrpSpPr/>
            <p:nvPr/>
          </p:nvGrpSpPr>
          <p:grpSpPr>
            <a:xfrm>
              <a:off x="0" y="81539"/>
              <a:ext cx="6330873" cy="577215"/>
              <a:chOff x="0" y="0"/>
              <a:chExt cx="6330873" cy="577215"/>
            </a:xfrm>
          </p:grpSpPr>
          <p:pic>
            <p:nvPicPr>
              <p:cNvPr id="5" name="Immagine 4">
                <a:extLst>
                  <a:ext uri="{FF2B5EF4-FFF2-40B4-BE49-F238E27FC236}">
                    <a16:creationId xmlns:a16="http://schemas.microsoft.com/office/drawing/2014/main" id="{0CE18E0B-C151-9733-8933-191C2E0952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959" y="5825"/>
                <a:ext cx="2136775" cy="401320"/>
              </a:xfrm>
              <a:prstGeom prst="rect">
                <a:avLst/>
              </a:prstGeom>
            </p:spPr>
          </p:pic>
          <p:pic>
            <p:nvPicPr>
              <p:cNvPr id="6" name="Immagine 5">
                <a:extLst>
                  <a:ext uri="{FF2B5EF4-FFF2-40B4-BE49-F238E27FC236}">
                    <a16:creationId xmlns:a16="http://schemas.microsoft.com/office/drawing/2014/main" id="{F25A5D47-E032-9FA2-2515-689C89D090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7473"/>
                <a:ext cx="583565" cy="529590"/>
              </a:xfrm>
              <a:prstGeom prst="rect">
                <a:avLst/>
              </a:prstGeom>
            </p:spPr>
          </p:pic>
          <p:pic>
            <p:nvPicPr>
              <p:cNvPr id="7" name="Immagine 6">
                <a:extLst>
                  <a:ext uri="{FF2B5EF4-FFF2-40B4-BE49-F238E27FC236}">
                    <a16:creationId xmlns:a16="http://schemas.microsoft.com/office/drawing/2014/main" id="{F6A3C792-0CEA-AB38-2D8E-1CF6DE305C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93641" y="122309"/>
                <a:ext cx="2582545" cy="267335"/>
              </a:xfrm>
              <a:prstGeom prst="rect">
                <a:avLst/>
              </a:prstGeom>
            </p:spPr>
          </p:pic>
          <p:pic>
            <p:nvPicPr>
              <p:cNvPr id="8" name="Immagine 7">
                <a:extLst>
                  <a:ext uri="{FF2B5EF4-FFF2-40B4-BE49-F238E27FC236}">
                    <a16:creationId xmlns:a16="http://schemas.microsoft.com/office/drawing/2014/main" id="{1385107D-A125-61E8-E561-0F07C5F307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5719368" y="0"/>
                <a:ext cx="611505" cy="577215"/>
              </a:xfrm>
              <a:prstGeom prst="rect">
                <a:avLst/>
              </a:prstGeom>
            </p:spPr>
          </p:pic>
        </p:grpSp>
      </p:grpSp>
      <p:sp>
        <p:nvSpPr>
          <p:cNvPr id="10" name="CasellaDiTesto 9">
            <a:extLst>
              <a:ext uri="{FF2B5EF4-FFF2-40B4-BE49-F238E27FC236}">
                <a16:creationId xmlns:a16="http://schemas.microsoft.com/office/drawing/2014/main" id="{AD7E2618-4EA7-2A8C-029D-72040E6C0C09}"/>
              </a:ext>
            </a:extLst>
          </p:cNvPr>
          <p:cNvSpPr txBox="1"/>
          <p:nvPr/>
        </p:nvSpPr>
        <p:spPr>
          <a:xfrm>
            <a:off x="133349" y="580698"/>
            <a:ext cx="6591302" cy="8217634"/>
          </a:xfrm>
          <a:prstGeom prst="rect">
            <a:avLst/>
          </a:prstGeom>
          <a:noFill/>
        </p:spPr>
        <p:txBody>
          <a:bodyPr wrap="square">
            <a:spAutoFit/>
          </a:bodyPr>
          <a:lstStyle/>
          <a:p>
            <a:r>
              <a:rPr lang="it-IT" sz="1100" b="1" u="sng" dirty="0">
                <a:effectLst/>
                <a:latin typeface="OpenDyslexic" pitchFamily="2" charset="77"/>
                <a:ea typeface="Calibri" panose="020F0502020204030204" pitchFamily="34" charset="0"/>
                <a:cs typeface="Times New Roman" panose="02020603050405020304" pitchFamily="18" charset="0"/>
              </a:rPr>
              <a:t>COME SI GIOCA</a:t>
            </a:r>
            <a:r>
              <a:rPr lang="it-IT" sz="1100" b="1" dirty="0">
                <a:effectLst/>
                <a:latin typeface="OpenDyslexic" pitchFamily="2" charset="77"/>
                <a:ea typeface="Calibri" panose="020F0502020204030204" pitchFamily="34" charset="0"/>
                <a:cs typeface="Times New Roman" panose="02020603050405020304" pitchFamily="18" charset="0"/>
              </a:rPr>
              <a:t>:</a:t>
            </a:r>
            <a:r>
              <a:rPr lang="it-IT" sz="1100" dirty="0">
                <a:effectLst/>
                <a:latin typeface="OpenDyslexic" pitchFamily="2" charset="77"/>
                <a:ea typeface="Calibri" panose="020F0502020204030204" pitchFamily="34" charset="0"/>
                <a:cs typeface="Times New Roman" panose="02020603050405020304" pitchFamily="18" charset="0"/>
              </a:rPr>
              <a:t> la mappa riporta una sequenza di bollini colorati che collegano le cave di Candoglia al cantiere del Duomo di Milano. </a:t>
            </a: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it-IT" sz="1100" dirty="0">
                <a:effectLst/>
                <a:latin typeface="OpenDyslexic" pitchFamily="2" charset="77"/>
                <a:ea typeface="Calibri" panose="020F0502020204030204" pitchFamily="34" charset="0"/>
                <a:cs typeface="Times New Roman" panose="02020603050405020304" pitchFamily="18" charset="0"/>
              </a:rPr>
              <a:t>Per far procedere le </a:t>
            </a:r>
            <a:r>
              <a:rPr lang="it-IT" sz="1100" b="1" dirty="0">
                <a:effectLst/>
                <a:latin typeface="OpenDyslexic" pitchFamily="2" charset="77"/>
                <a:ea typeface="Calibri" panose="020F0502020204030204" pitchFamily="34" charset="0"/>
                <a:cs typeface="Times New Roman" panose="02020603050405020304" pitchFamily="18" charset="0"/>
              </a:rPr>
              <a:t>pedine</a:t>
            </a:r>
            <a:r>
              <a:rPr lang="it-IT" sz="1100" dirty="0">
                <a:effectLst/>
                <a:latin typeface="OpenDyslexic" pitchFamily="2" charset="77"/>
                <a:ea typeface="Calibri" panose="020F0502020204030204" pitchFamily="34" charset="0"/>
                <a:cs typeface="Times New Roman" panose="02020603050405020304" pitchFamily="18" charset="0"/>
              </a:rPr>
              <a:t> lungo il percorso lanciare il </a:t>
            </a:r>
            <a:r>
              <a:rPr lang="it-IT" sz="1100" b="1" dirty="0">
                <a:effectLst/>
                <a:latin typeface="OpenDyslexic" pitchFamily="2" charset="77"/>
                <a:ea typeface="Calibri" panose="020F0502020204030204" pitchFamily="34" charset="0"/>
                <a:cs typeface="Times New Roman" panose="02020603050405020304" pitchFamily="18" charset="0"/>
              </a:rPr>
              <a:t>dado</a:t>
            </a:r>
            <a:r>
              <a:rPr lang="it-IT" sz="1100" dirty="0">
                <a:effectLst/>
                <a:latin typeface="OpenDyslexic" pitchFamily="2" charset="77"/>
                <a:ea typeface="Calibri" panose="020F0502020204030204" pitchFamily="34" charset="0"/>
                <a:cs typeface="Times New Roman" panose="02020603050405020304" pitchFamily="18" charset="0"/>
              </a:rPr>
              <a:t> a turno e spostarsi di tanti </a:t>
            </a:r>
            <a:r>
              <a:rPr lang="it-IT" sz="1100" b="1" dirty="0">
                <a:effectLst/>
                <a:latin typeface="OpenDyslexic" pitchFamily="2" charset="77"/>
                <a:ea typeface="Calibri" panose="020F0502020204030204" pitchFamily="34" charset="0"/>
                <a:cs typeface="Times New Roman" panose="02020603050405020304" pitchFamily="18" charset="0"/>
              </a:rPr>
              <a:t>bollini</a:t>
            </a:r>
            <a:r>
              <a:rPr lang="it-IT" sz="1100" dirty="0">
                <a:effectLst/>
                <a:latin typeface="OpenDyslexic" pitchFamily="2" charset="77"/>
                <a:ea typeface="Calibri" panose="020F0502020204030204" pitchFamily="34" charset="0"/>
                <a:cs typeface="Times New Roman" panose="02020603050405020304" pitchFamily="18" charset="0"/>
              </a:rPr>
              <a:t> quanti indicati dal numero. </a:t>
            </a: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it-IT" sz="1100" dirty="0">
                <a:effectLst/>
                <a:latin typeface="OpenDyslexic" pitchFamily="2" charset="77"/>
                <a:ea typeface="Calibri" panose="020F0502020204030204" pitchFamily="34" charset="0"/>
                <a:cs typeface="Times New Roman" panose="02020603050405020304" pitchFamily="18" charset="0"/>
              </a:rPr>
              <a:t>Una volta raggiunto un bollino colorato, per ottenere la </a:t>
            </a:r>
            <a:r>
              <a:rPr lang="it-IT" sz="1100" b="1" dirty="0">
                <a:effectLst/>
                <a:latin typeface="OpenDyslexic" pitchFamily="2" charset="77"/>
                <a:ea typeface="Calibri" panose="020F0502020204030204" pitchFamily="34" charset="0"/>
                <a:cs typeface="Times New Roman" panose="02020603050405020304" pitchFamily="18" charset="0"/>
              </a:rPr>
              <a:t>carta storica</a:t>
            </a:r>
            <a:r>
              <a:rPr lang="it-IT" sz="1100" dirty="0">
                <a:effectLst/>
                <a:latin typeface="OpenDyslexic" pitchFamily="2" charset="77"/>
                <a:ea typeface="Calibri" panose="020F0502020204030204" pitchFamily="34" charset="0"/>
                <a:cs typeface="Times New Roman" panose="02020603050405020304" pitchFamily="18" charset="0"/>
              </a:rPr>
              <a:t> abbinata è necessario trovare la coppia di </a:t>
            </a:r>
            <a:r>
              <a:rPr lang="it-IT" sz="1100" b="1" dirty="0">
                <a:effectLst/>
                <a:latin typeface="OpenDyslexic" pitchFamily="2" charset="77"/>
                <a:ea typeface="Calibri" panose="020F0502020204030204" pitchFamily="34" charset="0"/>
                <a:cs typeface="Times New Roman" panose="02020603050405020304" pitchFamily="18" charset="0"/>
              </a:rPr>
              <a:t>carte oggetto</a:t>
            </a:r>
            <a:r>
              <a:rPr lang="it-IT" sz="1100" dirty="0">
                <a:effectLst/>
                <a:latin typeface="OpenDyslexic" pitchFamily="2" charset="77"/>
                <a:ea typeface="Calibri" panose="020F0502020204030204" pitchFamily="34" charset="0"/>
                <a:cs typeface="Times New Roman" panose="02020603050405020304" pitchFamily="18" charset="0"/>
              </a:rPr>
              <a:t> dello stesso colore: se voltando la prima carta si trova un animale o una carta con lo sfondo del colore diverso da quello del bollino, oppure se la seconda carta non è quella corretta, l’occasione è persa e il turno passa al giocatore successivo.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273050"/>
            <a:r>
              <a:rPr lang="it-IT" sz="1100" dirty="0">
                <a:effectLst/>
                <a:latin typeface="OpenDyslexic" pitchFamily="2" charset="77"/>
                <a:ea typeface="Calibri" panose="020F0502020204030204" pitchFamily="34" charset="0"/>
                <a:cs typeface="Times New Roman" panose="02020603050405020304" pitchFamily="18" charset="0"/>
              </a:rPr>
              <a:t> Se invece si trovano le due carte oggetto uguali e  corrispondenti al colore del   </a:t>
            </a:r>
          </a:p>
          <a:p>
            <a:pPr marL="273050"/>
            <a:r>
              <a:rPr lang="it-IT" sz="1100" dirty="0">
                <a:latin typeface="OpenDyslexic" pitchFamily="2" charset="77"/>
                <a:ea typeface="Calibri" panose="020F0502020204030204" pitchFamily="34" charset="0"/>
                <a:cs typeface="Times New Roman" panose="02020603050405020304" pitchFamily="18" charset="0"/>
              </a:rPr>
              <a:t> </a:t>
            </a:r>
            <a:r>
              <a:rPr lang="it-IT" sz="1100" dirty="0">
                <a:effectLst/>
                <a:latin typeface="OpenDyslexic" pitchFamily="2" charset="77"/>
                <a:ea typeface="Calibri" panose="020F0502020204030204" pitchFamily="34" charset="0"/>
                <a:cs typeface="Times New Roman" panose="02020603050405020304" pitchFamily="18" charset="0"/>
              </a:rPr>
              <a:t>bollino, si guadagna la carta storica del medesimo colore e il turno passa al   </a:t>
            </a:r>
          </a:p>
          <a:p>
            <a:pPr marL="273050"/>
            <a:r>
              <a:rPr lang="it-IT" sz="1100" dirty="0">
                <a:latin typeface="OpenDyslexic" pitchFamily="2" charset="77"/>
                <a:ea typeface="Calibri" panose="020F0502020204030204" pitchFamily="34" charset="0"/>
                <a:cs typeface="Times New Roman" panose="02020603050405020304" pitchFamily="18" charset="0"/>
              </a:rPr>
              <a:t> </a:t>
            </a:r>
            <a:r>
              <a:rPr lang="it-IT" sz="1100" dirty="0">
                <a:effectLst/>
                <a:latin typeface="OpenDyslexic" pitchFamily="2" charset="77"/>
                <a:ea typeface="Calibri" panose="020F0502020204030204" pitchFamily="34" charset="0"/>
                <a:cs typeface="Times New Roman" panose="02020603050405020304" pitchFamily="18" charset="0"/>
              </a:rPr>
              <a:t>giocatore successivo. </a:t>
            </a:r>
          </a:p>
          <a:p>
            <a:pPr marL="273050"/>
            <a:r>
              <a:rPr lang="it-IT" sz="1100" dirty="0">
                <a:latin typeface="OpenDyslexic" pitchFamily="2" charset="77"/>
                <a:ea typeface="Calibri" panose="020F0502020204030204" pitchFamily="34" charset="0"/>
                <a:cs typeface="Times New Roman" panose="02020603050405020304" pitchFamily="18" charset="0"/>
              </a:rPr>
              <a:t> </a:t>
            </a:r>
            <a:r>
              <a:rPr lang="it-IT" sz="1100" dirty="0">
                <a:effectLst/>
                <a:latin typeface="OpenDyslexic" pitchFamily="2" charset="77"/>
                <a:ea typeface="Calibri" panose="020F0502020204030204" pitchFamily="34" charset="0"/>
                <a:cs typeface="Times New Roman" panose="02020603050405020304" pitchFamily="18" charset="0"/>
              </a:rPr>
              <a:t>Se si finisce con la propria pedina su un bollino di cui già si</a:t>
            </a:r>
            <a:r>
              <a:rPr lang="it-IT" sz="1100" dirty="0">
                <a:latin typeface="OpenDyslexic" pitchFamily="2" charset="77"/>
                <a:ea typeface="Calibri" panose="020F0502020204030204" pitchFamily="34" charset="0"/>
                <a:cs typeface="Times New Roman" panose="02020603050405020304" pitchFamily="18" charset="0"/>
              </a:rPr>
              <a:t> </a:t>
            </a:r>
            <a:r>
              <a:rPr lang="it-IT" sz="1100" dirty="0">
                <a:effectLst/>
                <a:latin typeface="OpenDyslexic" pitchFamily="2" charset="77"/>
                <a:ea typeface="Calibri" panose="020F0502020204030204" pitchFamily="34" charset="0"/>
                <a:cs typeface="Times New Roman" panose="02020603050405020304" pitchFamily="18" charset="0"/>
              </a:rPr>
              <a:t>possiede la carta  </a:t>
            </a:r>
          </a:p>
          <a:p>
            <a:pPr marL="273050"/>
            <a:r>
              <a:rPr lang="it-IT" sz="1100" dirty="0">
                <a:latin typeface="OpenDyslexic" pitchFamily="2" charset="77"/>
                <a:ea typeface="Calibri" panose="020F0502020204030204" pitchFamily="34" charset="0"/>
                <a:cs typeface="Times New Roman" panose="02020603050405020304" pitchFamily="18" charset="0"/>
              </a:rPr>
              <a:t> </a:t>
            </a:r>
            <a:r>
              <a:rPr lang="it-IT" sz="1100" dirty="0">
                <a:effectLst/>
                <a:latin typeface="OpenDyslexic" pitchFamily="2" charset="77"/>
                <a:ea typeface="Calibri" panose="020F0502020204030204" pitchFamily="34" charset="0"/>
                <a:cs typeface="Times New Roman" panose="02020603050405020304" pitchFamily="18" charset="0"/>
              </a:rPr>
              <a:t>storica, si passa semplicemente il turno. Se si finisce con la propria pedina su un   </a:t>
            </a:r>
          </a:p>
          <a:p>
            <a:pPr marL="273050"/>
            <a:r>
              <a:rPr lang="it-IT" sz="1100" dirty="0">
                <a:latin typeface="OpenDyslexic" pitchFamily="2" charset="77"/>
                <a:ea typeface="Calibri" panose="020F0502020204030204" pitchFamily="34" charset="0"/>
                <a:cs typeface="Times New Roman" panose="02020603050405020304" pitchFamily="18" charset="0"/>
              </a:rPr>
              <a:t> </a:t>
            </a:r>
            <a:r>
              <a:rPr lang="it-IT" sz="1100" dirty="0">
                <a:effectLst/>
                <a:latin typeface="OpenDyslexic" pitchFamily="2" charset="77"/>
                <a:ea typeface="Calibri" panose="020F0502020204030204" pitchFamily="34" charset="0"/>
                <a:cs typeface="Times New Roman" panose="02020603050405020304" pitchFamily="18" charset="0"/>
              </a:rPr>
              <a:t>bollino già occupato da un altro giocatore non importa.</a:t>
            </a:r>
          </a:p>
          <a:p>
            <a:pPr marL="27305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273050"/>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it-IT" sz="1100" dirty="0">
                <a:effectLst/>
                <a:latin typeface="OpenDyslexic" pitchFamily="2" charset="77"/>
                <a:ea typeface="Calibri" panose="020F0502020204030204" pitchFamily="34" charset="0"/>
                <a:cs typeface="Times New Roman" panose="02020603050405020304" pitchFamily="18" charset="0"/>
              </a:rPr>
              <a:t>Nel caso il dado indichi il </a:t>
            </a:r>
            <a:r>
              <a:rPr lang="it-IT" sz="1100" b="1" dirty="0">
                <a:effectLst/>
                <a:latin typeface="OpenDyslexic" pitchFamily="2" charset="77"/>
                <a:ea typeface="Calibri" panose="020F0502020204030204" pitchFamily="34" charset="0"/>
                <a:cs typeface="Times New Roman" panose="02020603050405020304" pitchFamily="18" charset="0"/>
              </a:rPr>
              <a:t>punto esclamativo</a:t>
            </a:r>
            <a:r>
              <a:rPr lang="it-IT" sz="1100" dirty="0">
                <a:effectLst/>
                <a:latin typeface="OpenDyslexic" pitchFamily="2" charset="77"/>
                <a:ea typeface="Calibri" panose="020F0502020204030204" pitchFamily="34" charset="0"/>
                <a:cs typeface="Times New Roman" panose="02020603050405020304" pitchFamily="18" charset="0"/>
              </a:rPr>
              <a:t>: pescare una carta imprevisto, seguire le indicazioni, rimescolare la carta con le altre e poi passare il dado al giocatore successivo. </a:t>
            </a:r>
          </a:p>
          <a:p>
            <a:pPr marL="342900" lvl="0" indent="-342900">
              <a:buFont typeface="Symbol" pitchFamily="2" charset="2"/>
              <a:buChar char=""/>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it-IT" sz="1100" dirty="0">
                <a:effectLst/>
                <a:latin typeface="OpenDyslexic" pitchFamily="2" charset="77"/>
                <a:ea typeface="Calibri" panose="020F0502020204030204" pitchFamily="34" charset="0"/>
                <a:cs typeface="Times New Roman" panose="02020603050405020304" pitchFamily="18" charset="0"/>
              </a:rPr>
              <a:t>Nel caso il dado indichi il </a:t>
            </a:r>
            <a:r>
              <a:rPr lang="it-IT" sz="1100" b="1" dirty="0">
                <a:effectLst/>
                <a:latin typeface="OpenDyslexic" pitchFamily="2" charset="77"/>
                <a:ea typeface="Calibri" panose="020F0502020204030204" pitchFamily="34" charset="0"/>
                <a:cs typeface="Times New Roman" panose="02020603050405020304" pitchFamily="18" charset="0"/>
              </a:rPr>
              <a:t>punto interrogativo</a:t>
            </a:r>
            <a:r>
              <a:rPr lang="it-IT" sz="1100" dirty="0">
                <a:effectLst/>
                <a:latin typeface="OpenDyslexic" pitchFamily="2" charset="77"/>
                <a:ea typeface="Calibri" panose="020F0502020204030204" pitchFamily="34" charset="0"/>
                <a:cs typeface="Times New Roman" panose="02020603050405020304" pitchFamily="18" charset="0"/>
              </a:rPr>
              <a:t>: leggere la domanda (rispettandone la sequenza), lasciare il tempo al giocatore di turno per rispondere e poi verificare la correttezza della risposta leggendo tutti insieme il box suggerito nel testo. In caso di risposta corretta, il giocatore ha diritto a un tentativo per recuperare una carta storica a sua scelta (indipendentemente dal colore del bollino su cui si trova la sua pedina). Se la risposta è errata il turno passa semplicemente al giocatore successivo. Una volta lette tutte le domande (oppure se preferite facilitare il gioco) la faccia del dado si disattiva e, se estratta, si procede a un nuovo lancio.</a:t>
            </a:r>
          </a:p>
          <a:p>
            <a:pPr marL="342900" lvl="0" indent="-342900">
              <a:buFont typeface="Symbol" pitchFamily="2" charset="2"/>
              <a:buChar char=""/>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it-IT" sz="1100" dirty="0">
                <a:effectLst/>
                <a:latin typeface="OpenDyslexic" pitchFamily="2" charset="77"/>
                <a:ea typeface="Calibri" panose="020F0502020204030204" pitchFamily="34" charset="0"/>
                <a:cs typeface="Times New Roman" panose="02020603050405020304" pitchFamily="18" charset="0"/>
              </a:rPr>
              <a:t>Quando una pedina raggiunge il Duomo di Milano può proseguire in senso inverso: per tutta la durata del gioco le pedine, proprio come le antiche imbarcazioni, procederanno avanti e indietro lungo l’antica Via del Marmo.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dirty="0">
                <a:effectLst/>
                <a:latin typeface="OpenDyslexic" pitchFamily="2" charset="77"/>
                <a:ea typeface="Calibri" panose="020F0502020204030204" pitchFamily="34" charset="0"/>
                <a:cs typeface="Times New Roman" panose="02020603050405020304" pitchFamily="18" charset="0"/>
              </a:rPr>
              <a:t> </a:t>
            </a:r>
          </a:p>
          <a:p>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100" dirty="0">
                <a:effectLst/>
                <a:latin typeface="OpenDyslexic" pitchFamily="2" charset="77"/>
                <a:ea typeface="Calibri" panose="020F0502020204030204" pitchFamily="34" charset="0"/>
                <a:cs typeface="Times New Roman" panose="02020603050405020304" pitchFamily="18" charset="0"/>
              </a:rPr>
              <a:t>Il gioco termina quando un giocatore riesce a collezionare per primo tutte e cinque le carte storiche.</a:t>
            </a:r>
          </a:p>
          <a:p>
            <a:endParaRPr lang="it-IT" sz="1100" dirty="0">
              <a:effectLst/>
              <a:latin typeface="OpenDyslexic" pitchFamily="2" charset="77"/>
              <a:ea typeface="Calibri" panose="020F0502020204030204" pitchFamily="34" charset="0"/>
              <a:cs typeface="Times New Roman" panose="02020603050405020304" pitchFamily="18" charset="0"/>
            </a:endParaRPr>
          </a:p>
          <a:p>
            <a:endParaRPr lang="it-IT" sz="1100" dirty="0">
              <a:effectLst/>
              <a:latin typeface="OpenDyslexic" pitchFamily="2" charset="77"/>
              <a:ea typeface="Calibri" panose="020F0502020204030204" pitchFamily="34" charset="0"/>
              <a:cs typeface="Times New Roman" panose="02020603050405020304" pitchFamily="18" charset="0"/>
            </a:endParaRPr>
          </a:p>
          <a:p>
            <a:r>
              <a:rPr lang="it-IT" sz="1100" b="1" dirty="0">
                <a:latin typeface="OpenDyslexic" pitchFamily="2" charset="77"/>
                <a:ea typeface="Calibri" panose="020F0502020204030204" pitchFamily="34" charset="0"/>
                <a:cs typeface="Times New Roman" panose="02020603050405020304" pitchFamily="18" charset="0"/>
              </a:rPr>
              <a:t>Buon divertimento!</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962798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TotalTime>
  <Words>712</Words>
  <Application>Microsoft Office PowerPoint</Application>
  <PresentationFormat>A4 (21x29,7 cm)</PresentationFormat>
  <Paragraphs>60</Paragraphs>
  <Slides>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Calibri</vt:lpstr>
      <vt:lpstr>Calibri Light</vt:lpstr>
      <vt:lpstr>OpenDyslexic</vt:lpstr>
      <vt:lpstr>Symbol</vt:lpstr>
      <vt:lpstr>Tema di Office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ENRICA SOROLDONI</dc:creator>
  <cp:lastModifiedBy>ELISA MAGNANI</cp:lastModifiedBy>
  <cp:revision>2</cp:revision>
  <dcterms:created xsi:type="dcterms:W3CDTF">2023-04-10T10:15:02Z</dcterms:created>
  <dcterms:modified xsi:type="dcterms:W3CDTF">2023-04-17T09:50:18Z</dcterms:modified>
</cp:coreProperties>
</file>